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60" r:id="rId7"/>
    <p:sldId id="259" r:id="rId8"/>
    <p:sldId id="261" r:id="rId9"/>
    <p:sldId id="262" r:id="rId10"/>
    <p:sldId id="264" r:id="rId11"/>
    <p:sldId id="266" r:id="rId12"/>
    <p:sldId id="267" r:id="rId13"/>
    <p:sldId id="268" r:id="rId14"/>
    <p:sldId id="265" r:id="rId15"/>
    <p:sldId id="263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6" y="72"/>
      </p:cViewPr>
      <p:guideLst>
        <p:guide orient="horz" pos="2160"/>
        <p:guide pos="3840"/>
        <p:guide pos="529"/>
        <p:guide pos="7151"/>
        <p:guide orient="horz" pos="68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2023-07-24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2023-07-24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2881223"/>
            <a:ext cx="5436654" cy="1962702"/>
          </a:xfrm>
        </p:spPr>
        <p:txBody>
          <a:bodyPr rtlCol="0"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BLDC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모터 제어기 회로도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0" y="5000293"/>
            <a:ext cx="4941770" cy="396660"/>
          </a:xfrm>
        </p:spPr>
        <p:txBody>
          <a:bodyPr rtlCol="0"/>
          <a:lstStyle/>
          <a:p>
            <a:pPr rtl="0"/>
            <a:r>
              <a:rPr lang="en-US" altLang="ko-KR" sz="1400" dirty="0"/>
              <a:t>HL</a:t>
            </a:r>
            <a:r>
              <a:rPr lang="ko-KR" altLang="en-US" sz="1400" dirty="0"/>
              <a:t>만도 소프트웨어 트랙 </a:t>
            </a:r>
            <a:r>
              <a:rPr lang="en-US" altLang="ko-KR" sz="1400" dirty="0"/>
              <a:t>3</a:t>
            </a:r>
            <a:r>
              <a:rPr lang="ko-KR" altLang="en-US" sz="1400" dirty="0"/>
              <a:t>기 박중현</a:t>
            </a:r>
          </a:p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88338-62D2-E0FD-107A-F6A26E2F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2C655-F197-AC18-AD88-04F67C59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C5757-BDDD-AC1D-CCB3-57AB7A6F3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8F41B7-8B9A-69CF-0071-24C6F32EC859}"/>
              </a:ext>
            </a:extLst>
          </p:cNvPr>
          <p:cNvSpPr txBox="1"/>
          <p:nvPr/>
        </p:nvSpPr>
        <p:spPr>
          <a:xfrm>
            <a:off x="838200" y="719693"/>
            <a:ext cx="2021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IRFZ44n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8A45A-0441-6D73-4DF3-66C1EDDBCF20}"/>
              </a:ext>
            </a:extLst>
          </p:cNvPr>
          <p:cNvSpPr txBox="1"/>
          <p:nvPr/>
        </p:nvSpPr>
        <p:spPr>
          <a:xfrm>
            <a:off x="6040538" y="719693"/>
            <a:ext cx="177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Resistor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963DE2-4E86-EA49-5946-0D498B9C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5" y="1861099"/>
            <a:ext cx="1152889" cy="9775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1FB403-E654-71BA-C220-0B956E2C1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3785" r="5281" b="32430"/>
          <a:stretch/>
        </p:blipFill>
        <p:spPr>
          <a:xfrm>
            <a:off x="6361776" y="1949673"/>
            <a:ext cx="1791624" cy="800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8D6445-A0CB-B514-C8A4-F3EAA8624837}"/>
              </a:ext>
            </a:extLst>
          </p:cNvPr>
          <p:cNvSpPr txBox="1"/>
          <p:nvPr/>
        </p:nvSpPr>
        <p:spPr>
          <a:xfrm>
            <a:off x="6648207" y="2750116"/>
            <a:ext cx="1604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저항 </a:t>
            </a:r>
            <a:r>
              <a:rPr lang="en-US" altLang="ko-KR" sz="1200" dirty="0">
                <a:latin typeface="+mn-ea"/>
              </a:rPr>
              <a:t>100R</a:t>
            </a:r>
            <a:r>
              <a:rPr lang="el-GR" altLang="ko-KR" sz="1200" dirty="0">
                <a:latin typeface="+mn-ea"/>
              </a:rPr>
              <a:t>Ω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586654-1CD9-4C19-D6DF-F25C9ABD6162}"/>
              </a:ext>
            </a:extLst>
          </p:cNvPr>
          <p:cNvSpPr txBox="1"/>
          <p:nvPr/>
        </p:nvSpPr>
        <p:spPr>
          <a:xfrm>
            <a:off x="839788" y="3429000"/>
            <a:ext cx="52562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dirty="0">
                <a:effectLst/>
                <a:latin typeface="+mn-ea"/>
              </a:rPr>
              <a:t>기능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스위칭 기능</a:t>
            </a:r>
            <a:r>
              <a:rPr lang="en-US" altLang="ko-KR" sz="1400" b="0" i="0" dirty="0">
                <a:effectLst/>
                <a:latin typeface="+mn-ea"/>
              </a:rPr>
              <a:t>: IRFZ44N</a:t>
            </a:r>
            <a:r>
              <a:rPr lang="ko-KR" altLang="en-US" sz="1400" b="0" i="0" dirty="0">
                <a:effectLst/>
                <a:latin typeface="+mn-ea"/>
              </a:rPr>
              <a:t>은 스위칭 애플리케이션에서 사용되며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빠른 스위칭 속도와 높은 신뢰성으로 신호를 제어합니다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전력 집적 및 신뢰성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 err="1">
                <a:effectLst/>
                <a:latin typeface="+mn-ea"/>
              </a:rPr>
              <a:t>고전력</a:t>
            </a:r>
            <a:r>
              <a:rPr lang="ko-KR" altLang="en-US" sz="1400" b="0" i="0" dirty="0">
                <a:effectLst/>
                <a:latin typeface="+mn-ea"/>
              </a:rPr>
              <a:t> 특성과 내구성으로 전력 집적 회로에서 안정성을 제공하며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고온 및 고습도 환경에서도 신뢰적으로 작동합니다</a:t>
            </a:r>
            <a:endParaRPr lang="en-US" altLang="ko-KR" sz="1400" b="0" i="0" dirty="0">
              <a:effectLst/>
              <a:latin typeface="+mn-ea"/>
            </a:endParaRPr>
          </a:p>
          <a:p>
            <a:pPr algn="l"/>
            <a:r>
              <a:rPr lang="ko-KR" altLang="en-US" sz="1400" b="0" i="0" dirty="0">
                <a:effectLst/>
                <a:latin typeface="+mn-ea"/>
              </a:rPr>
              <a:t>특징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고전압 및 </a:t>
            </a:r>
            <a:r>
              <a:rPr lang="ko-KR" altLang="en-US" sz="1400" b="0" i="0" dirty="0" err="1">
                <a:effectLst/>
                <a:latin typeface="+mn-ea"/>
              </a:rPr>
              <a:t>고전류</a:t>
            </a:r>
            <a:r>
              <a:rPr lang="ko-KR" altLang="en-US" sz="1400" b="0" i="0" dirty="0">
                <a:effectLst/>
                <a:latin typeface="+mn-ea"/>
              </a:rPr>
              <a:t> 처리</a:t>
            </a:r>
            <a:r>
              <a:rPr lang="en-US" altLang="ko-KR" sz="1400" b="0" i="0" dirty="0">
                <a:effectLst/>
                <a:latin typeface="+mn-ea"/>
              </a:rPr>
              <a:t>: IRFZ44N</a:t>
            </a:r>
            <a:r>
              <a:rPr lang="ko-KR" altLang="en-US" sz="1400" b="0" i="0" dirty="0">
                <a:effectLst/>
                <a:latin typeface="+mn-ea"/>
              </a:rPr>
              <a:t>은 고전압 </a:t>
            </a:r>
            <a:r>
              <a:rPr lang="en-US" altLang="ko-KR" sz="1400" b="0" i="0" dirty="0">
                <a:effectLst/>
                <a:latin typeface="+mn-ea"/>
              </a:rPr>
              <a:t>(55V)</a:t>
            </a:r>
            <a:r>
              <a:rPr lang="ko-KR" altLang="en-US" sz="1400" b="0" i="0" dirty="0">
                <a:effectLst/>
                <a:latin typeface="+mn-ea"/>
              </a:rPr>
              <a:t>과 </a:t>
            </a:r>
            <a:r>
              <a:rPr lang="ko-KR" altLang="en-US" sz="1400" b="0" i="0" dirty="0" err="1">
                <a:effectLst/>
                <a:latin typeface="+mn-ea"/>
              </a:rPr>
              <a:t>고전류</a:t>
            </a:r>
            <a:r>
              <a:rPr lang="ko-KR" altLang="en-US" sz="1400" b="0" i="0" dirty="0">
                <a:effectLst/>
                <a:latin typeface="+mn-ea"/>
              </a:rPr>
              <a:t> </a:t>
            </a:r>
            <a:r>
              <a:rPr lang="en-US" altLang="ko-KR" sz="1400" b="0" i="0" dirty="0">
                <a:effectLst/>
                <a:latin typeface="+mn-ea"/>
              </a:rPr>
              <a:t>(49A)</a:t>
            </a:r>
            <a:r>
              <a:rPr lang="ko-KR" altLang="en-US" sz="1400" b="0" i="0" dirty="0">
                <a:effectLst/>
                <a:latin typeface="+mn-ea"/>
              </a:rPr>
              <a:t>를 처리할 수 있어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다양한 강력한 전력 애플리케이션에 적합합니다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낮은 전도 저항</a:t>
            </a:r>
            <a:r>
              <a:rPr lang="en-US" altLang="ko-KR" sz="1400" b="0" i="0" dirty="0">
                <a:effectLst/>
                <a:latin typeface="+mn-ea"/>
              </a:rPr>
              <a:t>(RDS(on)): </a:t>
            </a:r>
            <a:r>
              <a:rPr lang="ko-KR" altLang="en-US" sz="1400" b="0" i="0" dirty="0">
                <a:effectLst/>
                <a:latin typeface="+mn-ea"/>
              </a:rPr>
              <a:t>낮은 </a:t>
            </a:r>
            <a:r>
              <a:rPr lang="en-US" altLang="ko-KR" sz="1400" b="0" i="0" dirty="0">
                <a:effectLst/>
                <a:latin typeface="+mn-ea"/>
              </a:rPr>
              <a:t>RDS(on) </a:t>
            </a:r>
            <a:r>
              <a:rPr lang="ko-KR" altLang="en-US" sz="1400" b="0" i="0" dirty="0">
                <a:effectLst/>
                <a:latin typeface="+mn-ea"/>
              </a:rPr>
              <a:t>값을 갖고 있어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적은 전압 드롭과 발열로 효율적인 스위칭 동작을 가능하게 합니다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68C05-5073-962B-8D00-3E8E2858E7A2}"/>
              </a:ext>
            </a:extLst>
          </p:cNvPr>
          <p:cNvSpPr txBox="1"/>
          <p:nvPr/>
        </p:nvSpPr>
        <p:spPr>
          <a:xfrm>
            <a:off x="6096000" y="3394750"/>
            <a:ext cx="52562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dirty="0">
                <a:effectLst/>
                <a:latin typeface="+mn-ea"/>
              </a:rPr>
              <a:t>기능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전류 제한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>
                <a:effectLst/>
                <a:latin typeface="+mn-ea"/>
              </a:rPr>
              <a:t>저항기는 전기 회로에서 전류의 흐름을 제한하므로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회로에서 원하는 전류 값을 조절하는데 사용됩니다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전압 분할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>
                <a:effectLst/>
                <a:latin typeface="+mn-ea"/>
              </a:rPr>
              <a:t>저항기는 회로에서 전압을 나누는데 사용됩니다</a:t>
            </a:r>
            <a:r>
              <a:rPr lang="en-US" altLang="ko-KR" sz="1400" b="0" i="0" dirty="0">
                <a:effectLst/>
                <a:latin typeface="+mn-ea"/>
              </a:rPr>
              <a:t>. </a:t>
            </a:r>
            <a:r>
              <a:rPr lang="ko-KR" altLang="en-US" sz="1400" b="0" i="0" dirty="0">
                <a:effectLst/>
                <a:latin typeface="+mn-ea"/>
              </a:rPr>
              <a:t>병렬 저항으로 연결하면 입력 전압을 분할하여 원하는 출력 전압을 얻을 수 있습니다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algn="l"/>
            <a:r>
              <a:rPr lang="ko-KR" altLang="en-US" sz="1400" b="0" i="0" dirty="0">
                <a:effectLst/>
                <a:latin typeface="+mn-ea"/>
              </a:rPr>
              <a:t>특징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정확한 저항 값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>
                <a:effectLst/>
                <a:latin typeface="+mn-ea"/>
              </a:rPr>
              <a:t>품질이 좋은 저항기는 정확한 저항 값을 제공하여 회로의 안정성과 정확성을 보장합니다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다양한 크기와 허용 전력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>
                <a:effectLst/>
                <a:latin typeface="+mn-ea"/>
              </a:rPr>
              <a:t>다양한 크기와 허용 전력을 가진 저항기가 있어 다양한 회로에서 사용할 수 있습니다</a:t>
            </a:r>
            <a:r>
              <a:rPr lang="en-US" altLang="ko-KR" sz="1400" b="0" i="0" dirty="0">
                <a:effectLst/>
                <a:latin typeface="+mn-ea"/>
              </a:rPr>
              <a:t>. SMD(Surface Mount Device)</a:t>
            </a:r>
            <a:r>
              <a:rPr lang="ko-KR" altLang="en-US" sz="1400" b="0" i="0" dirty="0">
                <a:effectLst/>
                <a:latin typeface="+mn-ea"/>
              </a:rPr>
              <a:t>와 </a:t>
            </a:r>
            <a:r>
              <a:rPr lang="en-US" altLang="ko-KR" sz="1400" b="0" i="0" dirty="0">
                <a:effectLst/>
                <a:latin typeface="+mn-ea"/>
              </a:rPr>
              <a:t>Through-hole </a:t>
            </a:r>
            <a:r>
              <a:rPr lang="ko-KR" altLang="en-US" sz="1400" b="0" i="0" dirty="0">
                <a:effectLst/>
                <a:latin typeface="+mn-ea"/>
              </a:rPr>
              <a:t>등 다양한 패키지로 제공됩니다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907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2958F-2461-529B-B824-E27AAA88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9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BOM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E53C3-2406-453F-9471-8FF4637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E7522-344E-0B1C-B8E6-40104233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D1406-67FD-8601-7AEE-62770D74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5280E6-1E42-A538-C0CD-DA345E8A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76" y="1089025"/>
            <a:ext cx="7564051" cy="441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3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D9E42-C8AD-B442-1747-2C6BBD17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9E0CB0-F197-DA8C-2A6F-DD1362ED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AA60D-6D3B-6488-6F5F-6BA07191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SmartArt 개체 틀 2">
            <a:extLst>
              <a:ext uri="{FF2B5EF4-FFF2-40B4-BE49-F238E27FC236}">
                <a16:creationId xmlns:a16="http://schemas.microsoft.com/office/drawing/2014/main" id="{F1B4D939-181C-FDA2-A067-C2E802FE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0596"/>
          </a:xfrm>
        </p:spPr>
        <p:txBody>
          <a:bodyPr/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BLDC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모터 제어기 회로도</a:t>
            </a:r>
            <a:br>
              <a:rPr lang="ko-KR" altLang="en-US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</a:br>
            <a:endParaRPr lang="ko-KR" altLang="en-US" dirty="0"/>
          </a:p>
        </p:txBody>
      </p:sp>
      <p:pic>
        <p:nvPicPr>
          <p:cNvPr id="9" name="그림 8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42C7A529-8A9E-AE74-6F73-00510EFE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79" y="1713095"/>
            <a:ext cx="4963613" cy="3431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466D7A-5017-6479-8158-DD5E3E0FD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80082" y="637190"/>
            <a:ext cx="4261037" cy="567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59D8B-84B9-A174-70C4-4D2A9833E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936" y="424791"/>
            <a:ext cx="5431971" cy="8463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91120-2BCE-5C5F-A813-464E2C2F66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7703" y="1211494"/>
            <a:ext cx="5433204" cy="3651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BLDC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모터부품리스트</a:t>
            </a:r>
            <a:endParaRPr lang="en-US" altLang="ko-KR" sz="1200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DD3F62E8-28C4-C76B-5303-86C6CC31A5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7703" y="1576619"/>
            <a:ext cx="5431971" cy="44132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부품 기능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Connector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Terminal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Capacitor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Diode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IR2104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LM2576HVT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IRFZ44N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Resistor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Potentiometer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Crystal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Oscillator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BLDC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모터 제어기 회로도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879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02557-0BB0-291B-C9AF-FB0F5C6F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BLDC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모터부품리스트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</a:b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C992F0-6FC7-9946-2A4F-3EDC8A17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F41C6-EC2D-DACB-D8F8-3D192D61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A3018-17DE-C8FA-F9DC-7AC875A4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빨래집게이(가) 표시된 사진&#10;&#10;중간 신뢰도로 자동 생성된 설명">
            <a:extLst>
              <a:ext uri="{FF2B5EF4-FFF2-40B4-BE49-F238E27FC236}">
                <a16:creationId xmlns:a16="http://schemas.microsoft.com/office/drawing/2014/main" id="{46AAC156-6701-DCE0-2593-0F1963B61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1" t="22673" r="12936" b="33252"/>
          <a:stretch/>
        </p:blipFill>
        <p:spPr>
          <a:xfrm>
            <a:off x="3934664" y="3906514"/>
            <a:ext cx="1375039" cy="1378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889398-A625-EBF4-52E3-4E8C87FF39AF}"/>
              </a:ext>
            </a:extLst>
          </p:cNvPr>
          <p:cNvSpPr txBox="1"/>
          <p:nvPr/>
        </p:nvSpPr>
        <p:spPr>
          <a:xfrm>
            <a:off x="3934664" y="5307117"/>
            <a:ext cx="16538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전해</a:t>
            </a:r>
            <a:r>
              <a:rPr lang="en-US" altLang="ko-KR" sz="1050" dirty="0"/>
              <a:t>Capacitor</a:t>
            </a:r>
            <a:r>
              <a:rPr lang="ko-KR" altLang="en-US" sz="1050" dirty="0"/>
              <a:t> </a:t>
            </a:r>
            <a:r>
              <a:rPr lang="en-US" altLang="ko-KR" sz="1050" dirty="0"/>
              <a:t>2.2uf</a:t>
            </a:r>
          </a:p>
        </p:txBody>
      </p:sp>
      <p:pic>
        <p:nvPicPr>
          <p:cNvPr id="11" name="그림 개체 틀 86" descr="스크린샷, 어둠, 블랙, 밤이(가) 표시된 사진&#10;&#10;자동 생성된 설명">
            <a:extLst>
              <a:ext uri="{FF2B5EF4-FFF2-40B4-BE49-F238E27FC236}">
                <a16:creationId xmlns:a16="http://schemas.microsoft.com/office/drawing/2014/main" id="{C8C9706C-50DE-2B59-B104-AAB8069D6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9" t="30726" r="26819" b="31940"/>
          <a:stretch/>
        </p:blipFill>
        <p:spPr>
          <a:xfrm>
            <a:off x="4038600" y="2408954"/>
            <a:ext cx="1186618" cy="1236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6E869-711A-E786-FBD8-F4A1E9BC084D}"/>
              </a:ext>
            </a:extLst>
          </p:cNvPr>
          <p:cNvSpPr txBox="1"/>
          <p:nvPr/>
        </p:nvSpPr>
        <p:spPr>
          <a:xfrm>
            <a:off x="4248101" y="3358194"/>
            <a:ext cx="133421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/>
              <a:t>IR2104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CFECA9-B2D7-03D4-75B0-86B311406E56}"/>
              </a:ext>
            </a:extLst>
          </p:cNvPr>
          <p:cNvSpPr txBox="1"/>
          <p:nvPr/>
        </p:nvSpPr>
        <p:spPr>
          <a:xfrm>
            <a:off x="6723808" y="3436806"/>
            <a:ext cx="164381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WJ350-3.5-03P</a:t>
            </a:r>
            <a:endParaRPr lang="ko-KR" altLang="en-US" sz="1050" dirty="0"/>
          </a:p>
        </p:txBody>
      </p:sp>
      <p:pic>
        <p:nvPicPr>
          <p:cNvPr id="19" name="그림 18" descr="팬, 금속, 주방용품이(가) 표시된 사진&#10;&#10;자동 생성된 설명">
            <a:extLst>
              <a:ext uri="{FF2B5EF4-FFF2-40B4-BE49-F238E27FC236}">
                <a16:creationId xmlns:a16="http://schemas.microsoft.com/office/drawing/2014/main" id="{F7678ABF-864A-F0C2-9B86-896BDB59A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443" y="2489287"/>
            <a:ext cx="1258288" cy="9397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395FB6-C6B5-10E7-5F65-A47FC18DB665}"/>
              </a:ext>
            </a:extLst>
          </p:cNvPr>
          <p:cNvSpPr txBox="1"/>
          <p:nvPr/>
        </p:nvSpPr>
        <p:spPr>
          <a:xfrm>
            <a:off x="9249443" y="3424973"/>
            <a:ext cx="138932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Crystal 16Mhz</a:t>
            </a:r>
            <a:endParaRPr lang="ko-KR" altLang="en-US" sz="105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ACC20B-9E52-0F38-65F0-E2FE9D6DDE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9" t="-901" r="34361" b="2110"/>
          <a:stretch/>
        </p:blipFill>
        <p:spPr>
          <a:xfrm>
            <a:off x="6894028" y="2405098"/>
            <a:ext cx="1258288" cy="10800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CACB808-CDB2-1E22-407B-3D58320DA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759" y="4280160"/>
            <a:ext cx="1784641" cy="10269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099EA9-F5AD-7079-9AD2-4C2AC9AA0885}"/>
              </a:ext>
            </a:extLst>
          </p:cNvPr>
          <p:cNvSpPr txBox="1"/>
          <p:nvPr/>
        </p:nvSpPr>
        <p:spPr>
          <a:xfrm>
            <a:off x="1796759" y="5307117"/>
            <a:ext cx="1784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WJ128-50-03P </a:t>
            </a:r>
            <a:endParaRPr lang="ko-KR" altLang="en-US" sz="1050" dirty="0"/>
          </a:p>
        </p:txBody>
      </p:sp>
      <p:pic>
        <p:nvPicPr>
          <p:cNvPr id="29" name="그림 28" descr="전자 부품, 회로, 전자 공학, 회로 구성요소이(가) 표시된 사진&#10;&#10;자동 생성된 설명">
            <a:extLst>
              <a:ext uri="{FF2B5EF4-FFF2-40B4-BE49-F238E27FC236}">
                <a16:creationId xmlns:a16="http://schemas.microsoft.com/office/drawing/2014/main" id="{D5B73529-FA9A-D3EA-C54B-59B7F4479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007" y="1967179"/>
            <a:ext cx="1313825" cy="16295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C13368A-0ED4-2860-31BD-F3D867A6B850}"/>
              </a:ext>
            </a:extLst>
          </p:cNvPr>
          <p:cNvSpPr txBox="1"/>
          <p:nvPr/>
        </p:nvSpPr>
        <p:spPr>
          <a:xfrm>
            <a:off x="1989372" y="3447887"/>
            <a:ext cx="131382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Main Board</a:t>
            </a:r>
            <a:endParaRPr lang="ko-KR" alt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9981F-8E89-2E56-F5CF-157A30E46828}"/>
              </a:ext>
            </a:extLst>
          </p:cNvPr>
          <p:cNvSpPr txBox="1"/>
          <p:nvPr/>
        </p:nvSpPr>
        <p:spPr>
          <a:xfrm>
            <a:off x="6924351" y="5236562"/>
            <a:ext cx="17846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LED</a:t>
            </a:r>
            <a:r>
              <a:rPr lang="ko-KR" altLang="en-US" sz="1050" dirty="0"/>
              <a:t> 적색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263D616-F350-13B6-379B-14B0A9B7B3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5284" b="1976"/>
          <a:stretch/>
        </p:blipFill>
        <p:spPr>
          <a:xfrm>
            <a:off x="7207229" y="4148150"/>
            <a:ext cx="631886" cy="10753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BFAFDF-F0FE-D2CD-AF83-CF3E11298DB3}"/>
              </a:ext>
            </a:extLst>
          </p:cNvPr>
          <p:cNvSpPr txBox="1"/>
          <p:nvPr/>
        </p:nvSpPr>
        <p:spPr>
          <a:xfrm>
            <a:off x="9376063" y="5286216"/>
            <a:ext cx="14932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effectLst/>
                <a:latin typeface="Söhne"/>
              </a:rPr>
              <a:t>mk127 5268</a:t>
            </a:r>
            <a:endParaRPr lang="ko-KR" altLang="en-US" sz="105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EE99F50-64A6-96CD-0250-4688E3313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0044" y="4165150"/>
            <a:ext cx="1141097" cy="97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3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54ECC-FF19-AF4F-550F-56CF2286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453" y="6173787"/>
            <a:ext cx="2743200" cy="365125"/>
          </a:xfrm>
        </p:spPr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043FF-58AC-E872-5E9A-9DF45F89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6CC5A-5578-4CF6-8202-02A5D461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6514D84-4534-FC81-F4DB-06A93175ECA0}"/>
              </a:ext>
            </a:extLst>
          </p:cNvPr>
          <p:cNvSpPr txBox="1">
            <a:spLocks/>
          </p:cNvSpPr>
          <p:nvPr/>
        </p:nvSpPr>
        <p:spPr>
          <a:xfrm>
            <a:off x="1899208" y="3501592"/>
            <a:ext cx="1637622" cy="211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/>
              <a:t>LM2576HVT-ADJ </a:t>
            </a:r>
            <a:endParaRPr lang="en-US" sz="10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2DB973-FEB3-9BE9-5EEA-3D1F4CE8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" r="21585" b="2"/>
          <a:stretch/>
        </p:blipFill>
        <p:spPr>
          <a:xfrm>
            <a:off x="4226270" y="2362200"/>
            <a:ext cx="1066800" cy="1066800"/>
          </a:xfrm>
          <a:prstGeom prst="rect">
            <a:avLst/>
          </a:prstGeom>
          <a:noFill/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4405E68-2757-9DCC-FA94-0C14B45B9156}"/>
              </a:ext>
            </a:extLst>
          </p:cNvPr>
          <p:cNvSpPr txBox="1">
            <a:spLocks/>
          </p:cNvSpPr>
          <p:nvPr/>
        </p:nvSpPr>
        <p:spPr>
          <a:xfrm>
            <a:off x="4087077" y="3493354"/>
            <a:ext cx="1451081" cy="236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/>
              <a:t>WJ128-50-02P</a:t>
            </a:r>
            <a:endParaRPr lang="en-US" sz="105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8FDA8E-19D3-6844-C774-B640F8D3E20F}"/>
              </a:ext>
            </a:extLst>
          </p:cNvPr>
          <p:cNvSpPr txBox="1">
            <a:spLocks/>
          </p:cNvSpPr>
          <p:nvPr/>
        </p:nvSpPr>
        <p:spPr>
          <a:xfrm>
            <a:off x="7029949" y="3244594"/>
            <a:ext cx="1580651" cy="3688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/>
              <a:t>1N5819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668A9C5E-6348-F6AA-A449-A34C63A6E0FF}"/>
              </a:ext>
            </a:extLst>
          </p:cNvPr>
          <p:cNvSpPr txBox="1">
            <a:spLocks/>
          </p:cNvSpPr>
          <p:nvPr/>
        </p:nvSpPr>
        <p:spPr>
          <a:xfrm>
            <a:off x="9013995" y="3493354"/>
            <a:ext cx="1728768" cy="2905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저항 </a:t>
            </a:r>
            <a:r>
              <a:rPr lang="en-US" altLang="ko-KR" sz="1050" dirty="0"/>
              <a:t>100R</a:t>
            </a:r>
            <a:r>
              <a:rPr lang="el-GR" altLang="ko-KR" sz="1050" dirty="0">
                <a:latin typeface="Söhne"/>
              </a:rPr>
              <a:t>Ω</a:t>
            </a:r>
            <a:endParaRPr lang="en-US" altLang="ko-KR" sz="1050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54775804-0324-A39C-2C75-EA2268DD93D7}"/>
              </a:ext>
            </a:extLst>
          </p:cNvPr>
          <p:cNvSpPr txBox="1">
            <a:spLocks/>
          </p:cNvSpPr>
          <p:nvPr/>
        </p:nvSpPr>
        <p:spPr>
          <a:xfrm>
            <a:off x="1981200" y="5524110"/>
            <a:ext cx="1324750" cy="211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/>
              <a:t>저항 </a:t>
            </a:r>
            <a:r>
              <a:rPr lang="en-US" altLang="ko-KR" sz="1050" dirty="0"/>
              <a:t>4.7K</a:t>
            </a:r>
            <a:r>
              <a:rPr lang="el-GR" altLang="ko-KR" sz="1050" dirty="0">
                <a:latin typeface="Söhne"/>
              </a:rPr>
              <a:t>Ω</a:t>
            </a:r>
            <a:endParaRPr lang="en-US" sz="1050" dirty="0"/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36E545EA-9C1D-63D0-7230-161266CDD047}"/>
              </a:ext>
            </a:extLst>
          </p:cNvPr>
          <p:cNvSpPr txBox="1">
            <a:spLocks/>
          </p:cNvSpPr>
          <p:nvPr/>
        </p:nvSpPr>
        <p:spPr>
          <a:xfrm>
            <a:off x="6843206" y="5518271"/>
            <a:ext cx="1633236" cy="22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저항 </a:t>
            </a:r>
            <a:r>
              <a:rPr lang="en-US" altLang="ko-KR" sz="1050" dirty="0"/>
              <a:t>9.1K</a:t>
            </a:r>
            <a:r>
              <a:rPr lang="el-GR" altLang="ko-KR" sz="1050" dirty="0">
                <a:latin typeface="Söhne"/>
              </a:rPr>
              <a:t>Ω</a:t>
            </a:r>
            <a:endParaRPr lang="en-US" altLang="ko-KR" sz="1050" dirty="0"/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F054F5A3-516F-4B1E-B2D6-C3BEF81A5D2C}"/>
              </a:ext>
            </a:extLst>
          </p:cNvPr>
          <p:cNvSpPr txBox="1">
            <a:spLocks/>
          </p:cNvSpPr>
          <p:nvPr/>
        </p:nvSpPr>
        <p:spPr>
          <a:xfrm>
            <a:off x="9081274" y="5535313"/>
            <a:ext cx="1832285" cy="211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저항 </a:t>
            </a:r>
            <a:r>
              <a:rPr lang="en-US" altLang="ko-KR" sz="1050" dirty="0"/>
              <a:t>10K</a:t>
            </a:r>
            <a:r>
              <a:rPr lang="el-GR" altLang="ko-KR" sz="1050" dirty="0">
                <a:latin typeface="Söhne"/>
              </a:rPr>
              <a:t>Ω</a:t>
            </a:r>
            <a:endParaRPr lang="en-US" altLang="ko-KR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369889-ED41-999F-660F-51D2665C5A0D}"/>
              </a:ext>
            </a:extLst>
          </p:cNvPr>
          <p:cNvSpPr txBox="1"/>
          <p:nvPr/>
        </p:nvSpPr>
        <p:spPr>
          <a:xfrm>
            <a:off x="4318257" y="5558489"/>
            <a:ext cx="18748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저항 </a:t>
            </a:r>
            <a:r>
              <a:rPr lang="en-US" altLang="ko-KR" sz="1050" dirty="0"/>
              <a:t>1.2K</a:t>
            </a:r>
            <a:r>
              <a:rPr lang="el-GR" altLang="ko-KR" sz="1050" dirty="0">
                <a:latin typeface="Söhne"/>
              </a:rPr>
              <a:t>Ω</a:t>
            </a:r>
            <a:endParaRPr lang="en-US" altLang="ko-KR" sz="1050" dirty="0"/>
          </a:p>
        </p:txBody>
      </p:sp>
      <p:pic>
        <p:nvPicPr>
          <p:cNvPr id="25" name="그림 개체 틀 70" descr="차임, 찰현악기, 예술이(가) 표시된 사진&#10;&#10;자동 생성된 설명">
            <a:extLst>
              <a:ext uri="{FF2B5EF4-FFF2-40B4-BE49-F238E27FC236}">
                <a16:creationId xmlns:a16="http://schemas.microsoft.com/office/drawing/2014/main" id="{13C40E2A-CB14-2429-7AAE-38CAE41D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47" b="21847"/>
          <a:stretch>
            <a:fillRect/>
          </a:stretch>
        </p:blipFill>
        <p:spPr>
          <a:xfrm>
            <a:off x="6917493" y="2374402"/>
            <a:ext cx="1066800" cy="1066800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8A9F4696-A460-CB3B-97B4-E32F7D85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974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BLDC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모터부품리스트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</a:br>
            <a:endParaRPr lang="ko-KR" altLang="en-US" dirty="0"/>
          </a:p>
        </p:txBody>
      </p:sp>
      <p:pic>
        <p:nvPicPr>
          <p:cNvPr id="28" name="그림 27" descr="스크린샷, 블랙, 예술, 디자인이(가) 표시된 사진&#10;&#10;자동 생성된 설명">
            <a:extLst>
              <a:ext uri="{FF2B5EF4-FFF2-40B4-BE49-F238E27FC236}">
                <a16:creationId xmlns:a16="http://schemas.microsoft.com/office/drawing/2014/main" id="{9F176DA8-A239-C412-7D23-EB25EB3F6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4051" r="8222" b="28525"/>
          <a:stretch/>
        </p:blipFill>
        <p:spPr>
          <a:xfrm>
            <a:off x="1848605" y="2348220"/>
            <a:ext cx="1509226" cy="109298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6506353-C6D1-E5F2-B333-712AECD53D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33785" r="5281" b="32430"/>
          <a:stretch/>
        </p:blipFill>
        <p:spPr>
          <a:xfrm>
            <a:off x="8687651" y="2444151"/>
            <a:ext cx="1791624" cy="80044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B5D90F0-C631-CA1C-F04E-EAD014E76A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40" t="38813" r="5762" b="37299"/>
          <a:stretch/>
        </p:blipFill>
        <p:spPr>
          <a:xfrm>
            <a:off x="8602927" y="4668417"/>
            <a:ext cx="1961072" cy="85407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3E0227E-5B85-2FAE-A954-CCCD744AF6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81" t="48511" r="4257" b="43968"/>
          <a:stretch/>
        </p:blipFill>
        <p:spPr>
          <a:xfrm>
            <a:off x="3899669" y="4912891"/>
            <a:ext cx="1959672" cy="36512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1D47772-EE99-9923-3ECB-0DAAA1DBA8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1" t="44496" r="2088" b="43849"/>
          <a:stretch/>
        </p:blipFill>
        <p:spPr>
          <a:xfrm>
            <a:off x="6546847" y="4957313"/>
            <a:ext cx="1808092" cy="42948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9F0C4F1-365D-4CDA-77D0-37AD082146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81" t="44487" r="3245" b="46096"/>
          <a:stretch/>
        </p:blipFill>
        <p:spPr>
          <a:xfrm>
            <a:off x="1598191" y="4912891"/>
            <a:ext cx="195967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0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055A82-4E85-2D3F-6890-3C14E84E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FAAAE-A11C-01BB-2B81-AD599CC1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72588-1BC0-E841-0E56-CEDA0C0A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2B448-0640-1595-F099-DAA2CDCBE871}"/>
              </a:ext>
            </a:extLst>
          </p:cNvPr>
          <p:cNvSpPr txBox="1"/>
          <p:nvPr/>
        </p:nvSpPr>
        <p:spPr>
          <a:xfrm>
            <a:off x="1651299" y="3476482"/>
            <a:ext cx="18460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전해</a:t>
            </a:r>
            <a:r>
              <a:rPr lang="en-US" altLang="ko-KR" sz="1050" dirty="0">
                <a:latin typeface="+mn-ea"/>
              </a:rPr>
              <a:t>Capacitor 220uf</a:t>
            </a:r>
          </a:p>
        </p:txBody>
      </p:sp>
      <p:pic>
        <p:nvPicPr>
          <p:cNvPr id="10" name="그림 9" descr="튜브, 다이오드이(가) 표시된 사진&#10;&#10;자동 생성된 설명">
            <a:extLst>
              <a:ext uri="{FF2B5EF4-FFF2-40B4-BE49-F238E27FC236}">
                <a16:creationId xmlns:a16="http://schemas.microsoft.com/office/drawing/2014/main" id="{AF34FD6E-FDE4-C929-F0E1-85B6E983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99" y="2679715"/>
            <a:ext cx="1412851" cy="7492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472777-5FB7-DF85-531F-330B8079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98" y="2451408"/>
            <a:ext cx="1152889" cy="9775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01422C-1425-1345-1A5A-62E75CF95E20}"/>
              </a:ext>
            </a:extLst>
          </p:cNvPr>
          <p:cNvSpPr txBox="1"/>
          <p:nvPr/>
        </p:nvSpPr>
        <p:spPr>
          <a:xfrm>
            <a:off x="4780472" y="3476482"/>
            <a:ext cx="9704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IRFZ44n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0AE5E61-9DCF-FC6C-8824-CD085B5BC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974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BLDC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모터부품리스트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</a:br>
            <a:endParaRPr lang="ko-KR" altLang="en-US" dirty="0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5138F3E2-0C7E-8751-5DF1-A2353EEC9086}"/>
              </a:ext>
            </a:extLst>
          </p:cNvPr>
          <p:cNvSpPr txBox="1">
            <a:spLocks/>
          </p:cNvSpPr>
          <p:nvPr/>
        </p:nvSpPr>
        <p:spPr>
          <a:xfrm>
            <a:off x="6561410" y="3476482"/>
            <a:ext cx="1633236" cy="22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/>
              <a:t>가변저항 </a:t>
            </a:r>
            <a:r>
              <a:rPr lang="en-US" altLang="ko-KR" sz="1050" dirty="0"/>
              <a:t>10KB</a:t>
            </a:r>
            <a:endParaRPr lang="en-US" sz="1050" dirty="0"/>
          </a:p>
        </p:txBody>
      </p:sp>
      <p:pic>
        <p:nvPicPr>
          <p:cNvPr id="18" name="그림 개체 틀 61" descr="어둠, 블랙, 밤, 빛이(가) 표시된 사진&#10;&#10;자동 생성된 설명">
            <a:extLst>
              <a:ext uri="{FF2B5EF4-FFF2-40B4-BE49-F238E27FC236}">
                <a16:creationId xmlns:a16="http://schemas.microsoft.com/office/drawing/2014/main" id="{509AC649-266B-E587-9809-9C35BFA499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847" b="21847"/>
          <a:stretch>
            <a:fillRect/>
          </a:stretch>
        </p:blipFill>
        <p:spPr>
          <a:xfrm>
            <a:off x="6561410" y="2246049"/>
            <a:ext cx="1066800" cy="1066800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7D5BEC60-BE64-09DE-859B-45C2D7A843B5}"/>
              </a:ext>
            </a:extLst>
          </p:cNvPr>
          <p:cNvSpPr txBox="1">
            <a:spLocks/>
          </p:cNvSpPr>
          <p:nvPr/>
        </p:nvSpPr>
        <p:spPr>
          <a:xfrm>
            <a:off x="8856987" y="3453306"/>
            <a:ext cx="1832285" cy="211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/>
              <a:t>전해</a:t>
            </a:r>
            <a:r>
              <a:rPr lang="en-US" altLang="ko-KR" sz="1050" dirty="0"/>
              <a:t>Capacitor 47uf</a:t>
            </a:r>
            <a:endParaRPr lang="en-US" sz="1050" dirty="0"/>
          </a:p>
        </p:txBody>
      </p:sp>
      <p:pic>
        <p:nvPicPr>
          <p:cNvPr id="20" name="그림 19" descr="빨래집게이(가) 표시된 사진&#10;&#10;중간 신뢰도로 자동 생성된 설명">
            <a:extLst>
              <a:ext uri="{FF2B5EF4-FFF2-40B4-BE49-F238E27FC236}">
                <a16:creationId xmlns:a16="http://schemas.microsoft.com/office/drawing/2014/main" id="{2E6DA83B-AB99-60FE-E332-E74795D4F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25" y="1742270"/>
            <a:ext cx="1228320" cy="1988128"/>
          </a:xfrm>
          <a:prstGeom prst="rect">
            <a:avLst/>
          </a:prstGeom>
        </p:spPr>
      </p:pic>
      <p:pic>
        <p:nvPicPr>
          <p:cNvPr id="21" name="그림 개체 틀 25">
            <a:extLst>
              <a:ext uri="{FF2B5EF4-FFF2-40B4-BE49-F238E27FC236}">
                <a16:creationId xmlns:a16="http://schemas.microsoft.com/office/drawing/2014/main" id="{5590D19C-99CC-DC54-5AC6-87E3C8EB33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45" r="545"/>
          <a:stretch>
            <a:fillRect/>
          </a:stretch>
        </p:blipFill>
        <p:spPr>
          <a:xfrm>
            <a:off x="1984399" y="4384275"/>
            <a:ext cx="1066800" cy="1066800"/>
          </a:xfrm>
          <a:prstGeom prst="rect">
            <a:avLst/>
          </a:prstGeom>
        </p:spPr>
      </p:pic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9EBEB17-81E8-90EE-BB5C-069FCC27BDDC}"/>
              </a:ext>
            </a:extLst>
          </p:cNvPr>
          <p:cNvSpPr txBox="1">
            <a:spLocks/>
          </p:cNvSpPr>
          <p:nvPr/>
        </p:nvSpPr>
        <p:spPr>
          <a:xfrm>
            <a:off x="1721798" y="5549176"/>
            <a:ext cx="1924299" cy="2905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전해</a:t>
            </a:r>
            <a:r>
              <a:rPr lang="en-US" altLang="ko-KR" sz="1050" dirty="0"/>
              <a:t>Capacitor 1000uf</a:t>
            </a:r>
          </a:p>
        </p:txBody>
      </p:sp>
    </p:spTree>
    <p:extLst>
      <p:ext uri="{BB962C8B-B14F-4D97-AF65-F5344CB8AC3E}">
        <p14:creationId xmlns:p14="http://schemas.microsoft.com/office/powerpoint/2010/main" val="74419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5D230-54F7-FF94-F026-4E3F34EE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840D44-8C9F-852D-846F-23120D1C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20C07-FFAE-12CC-AEBE-4387C79F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A2544-1285-0F77-6EE1-0C02AC94A79E}"/>
              </a:ext>
            </a:extLst>
          </p:cNvPr>
          <p:cNvSpPr txBox="1"/>
          <p:nvPr/>
        </p:nvSpPr>
        <p:spPr>
          <a:xfrm>
            <a:off x="839788" y="734017"/>
            <a:ext cx="2981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Connector Head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CECAC-2BDB-E5CC-9A17-5EF1EF175319}"/>
              </a:ext>
            </a:extLst>
          </p:cNvPr>
          <p:cNvSpPr txBox="1"/>
          <p:nvPr/>
        </p:nvSpPr>
        <p:spPr>
          <a:xfrm>
            <a:off x="6096000" y="7196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Terminal Block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D324EA-1DAA-8305-946C-7C96B8D1A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061717"/>
            <a:ext cx="1541103" cy="10902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18D9B-F735-EDEA-E540-924F47788446}"/>
              </a:ext>
            </a:extLst>
          </p:cNvPr>
          <p:cNvSpPr txBox="1"/>
          <p:nvPr/>
        </p:nvSpPr>
        <p:spPr>
          <a:xfrm>
            <a:off x="843954" y="3432113"/>
            <a:ext cx="525621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effectLst/>
                <a:latin typeface="+mn-ea"/>
              </a:rPr>
              <a:t>Connector Head</a:t>
            </a:r>
            <a:r>
              <a:rPr lang="ko-KR" altLang="en-US" sz="1400" b="0" i="0" dirty="0">
                <a:effectLst/>
                <a:latin typeface="+mn-ea"/>
              </a:rPr>
              <a:t>의 기능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전기 및 신호 연결을 위한 인터페이스로 작용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신호와 전력을 핀 또는 핀 구멍을 통해 안전하게 연결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안정한 연결을 위한 잠금 메커니즘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올바른 방향 지시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방수 기능 제공</a:t>
            </a:r>
          </a:p>
          <a:p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3E6B3-E44D-B5CF-572C-BFC36E4D7CF9}"/>
              </a:ext>
            </a:extLst>
          </p:cNvPr>
          <p:cNvSpPr txBox="1"/>
          <p:nvPr/>
        </p:nvSpPr>
        <p:spPr>
          <a:xfrm>
            <a:off x="799532" y="3152001"/>
            <a:ext cx="2139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Connector Head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877304B-0375-084F-B486-C540D9C89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9" t="-901" r="34361" b="2110"/>
          <a:stretch/>
        </p:blipFill>
        <p:spPr>
          <a:xfrm>
            <a:off x="6378264" y="2102606"/>
            <a:ext cx="1258288" cy="10800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D9012-3F00-1024-F6E5-43E80EDD5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372" y="2061717"/>
            <a:ext cx="1784641" cy="10269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6F9019-1117-6F6E-C5A3-3DB43E5192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7" r="21585" b="2"/>
          <a:stretch/>
        </p:blipFill>
        <p:spPr>
          <a:xfrm>
            <a:off x="9814833" y="2085200"/>
            <a:ext cx="1066800" cy="1066800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A5DF2A-236C-5F40-A16E-6D6E86EECDC6}"/>
              </a:ext>
            </a:extLst>
          </p:cNvPr>
          <p:cNvSpPr txBox="1"/>
          <p:nvPr/>
        </p:nvSpPr>
        <p:spPr>
          <a:xfrm>
            <a:off x="6096503" y="3152000"/>
            <a:ext cx="15411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WJ350-3.5-03P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E4384-2751-FEFB-F51B-E5B91CCCA67E}"/>
              </a:ext>
            </a:extLst>
          </p:cNvPr>
          <p:cNvSpPr txBox="1"/>
          <p:nvPr/>
        </p:nvSpPr>
        <p:spPr>
          <a:xfrm>
            <a:off x="7758022" y="3186870"/>
            <a:ext cx="16045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WJ128-50-03P 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C625F-280E-1976-C9B0-BF115A5BAD69}"/>
              </a:ext>
            </a:extLst>
          </p:cNvPr>
          <p:cNvSpPr txBox="1"/>
          <p:nvPr/>
        </p:nvSpPr>
        <p:spPr>
          <a:xfrm>
            <a:off x="9667336" y="3178880"/>
            <a:ext cx="15411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WJ128-50-02P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9D444F-10BA-B3AB-BF22-CED0E2E1B9FA}"/>
              </a:ext>
            </a:extLst>
          </p:cNvPr>
          <p:cNvSpPr txBox="1"/>
          <p:nvPr/>
        </p:nvSpPr>
        <p:spPr>
          <a:xfrm>
            <a:off x="838200" y="4588213"/>
            <a:ext cx="52297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effectLst/>
                <a:latin typeface="Söhne"/>
              </a:rPr>
              <a:t>Connector Head</a:t>
            </a:r>
            <a:r>
              <a:rPr lang="ko-KR" altLang="en-US" sz="1400" b="0" i="0" dirty="0">
                <a:effectLst/>
                <a:latin typeface="Söhne"/>
              </a:rPr>
              <a:t>의 특징</a:t>
            </a:r>
            <a:r>
              <a:rPr lang="en-US" altLang="ko-KR" sz="1400" b="0" i="0" dirty="0"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다양한 모양과 디자인으로 제공되며</a:t>
            </a:r>
            <a:r>
              <a:rPr lang="en-US" altLang="ko-KR" sz="1400" b="0" i="0" dirty="0">
                <a:effectLst/>
                <a:latin typeface="Söhne"/>
              </a:rPr>
              <a:t>, </a:t>
            </a:r>
            <a:r>
              <a:rPr lang="ko-KR" altLang="en-US" sz="1400" b="0" i="0" dirty="0">
                <a:effectLst/>
                <a:latin typeface="Söhne"/>
              </a:rPr>
              <a:t>커넥터 타입에 따라 다양한 형태 존재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고정성과 안정성을 제공하여 신뢰성 있는 전자 연결 보장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다양한 응용 분야에서 사용되며</a:t>
            </a:r>
            <a:r>
              <a:rPr lang="en-US" altLang="ko-KR" sz="1400" b="0" i="0" dirty="0">
                <a:effectLst/>
                <a:latin typeface="Söhne"/>
              </a:rPr>
              <a:t>, </a:t>
            </a:r>
            <a:r>
              <a:rPr lang="ko-KR" altLang="en-US" sz="1400" b="0" i="0" dirty="0">
                <a:effectLst/>
                <a:latin typeface="Söhne"/>
              </a:rPr>
              <a:t>편리한 배선 및 유지 보수 가능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D55FE-8E2F-8472-274A-C3F0159770AF}"/>
              </a:ext>
            </a:extLst>
          </p:cNvPr>
          <p:cNvSpPr txBox="1"/>
          <p:nvPr/>
        </p:nvSpPr>
        <p:spPr>
          <a:xfrm>
            <a:off x="6105922" y="3429000"/>
            <a:ext cx="51831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effectLst/>
                <a:latin typeface="+mn-ea"/>
              </a:rPr>
              <a:t>Terminal Block</a:t>
            </a:r>
            <a:r>
              <a:rPr lang="ko-KR" altLang="en-US" sz="1400" b="0" i="0" dirty="0">
                <a:effectLst/>
                <a:latin typeface="+mn-ea"/>
              </a:rPr>
              <a:t>의 기능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전기 회로에서 배선을 연결하고 고정하는 역할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신호와 전력을 핀 또는 스크류 </a:t>
            </a:r>
            <a:r>
              <a:rPr lang="ko-KR" altLang="en-US" sz="1400" b="0" i="0" dirty="0" err="1">
                <a:effectLst/>
                <a:latin typeface="+mn-ea"/>
              </a:rPr>
              <a:t>클램프를</a:t>
            </a:r>
            <a:r>
              <a:rPr lang="ko-KR" altLang="en-US" sz="1400" b="0" i="0" dirty="0">
                <a:effectLst/>
                <a:latin typeface="+mn-ea"/>
              </a:rPr>
              <a:t> 통해 안전하게 연결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편리한 배선 및 유지 보수를 위한 기능 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F226B0-D86E-1B09-FC01-EE6B15501E6D}"/>
              </a:ext>
            </a:extLst>
          </p:cNvPr>
          <p:cNvSpPr txBox="1"/>
          <p:nvPr/>
        </p:nvSpPr>
        <p:spPr>
          <a:xfrm>
            <a:off x="6096000" y="4572737"/>
            <a:ext cx="5257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effectLst/>
                <a:latin typeface="Söhne"/>
              </a:rPr>
              <a:t>Terminal Block</a:t>
            </a:r>
            <a:r>
              <a:rPr lang="ko-KR" altLang="en-US" sz="1400" b="0" i="0" dirty="0">
                <a:effectLst/>
                <a:latin typeface="Söhne"/>
              </a:rPr>
              <a:t>의 특징</a:t>
            </a:r>
            <a:r>
              <a:rPr lang="en-US" altLang="ko-KR" sz="1400" b="0" i="0" dirty="0"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다양한 종류와 사양으로 제공되어 다양한 응용 분야에서 사용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강한 </a:t>
            </a:r>
            <a:r>
              <a:rPr lang="ko-KR" altLang="en-US" sz="1400" b="0" i="0" dirty="0" err="1">
                <a:effectLst/>
                <a:latin typeface="Söhne"/>
              </a:rPr>
              <a:t>연결력과</a:t>
            </a:r>
            <a:r>
              <a:rPr lang="ko-KR" altLang="en-US" sz="1400" b="0" i="0" dirty="0">
                <a:effectLst/>
                <a:latin typeface="Söhne"/>
              </a:rPr>
              <a:t> 안정성으로 신호 전달을 보장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신속하고 효율적인 배선 및 유지 보수 가능</a:t>
            </a:r>
          </a:p>
        </p:txBody>
      </p:sp>
    </p:spTree>
    <p:extLst>
      <p:ext uri="{BB962C8B-B14F-4D97-AF65-F5344CB8AC3E}">
        <p14:creationId xmlns:p14="http://schemas.microsoft.com/office/powerpoint/2010/main" val="19871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E83D9-D28C-FE89-92F4-E7F92128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FD3145-F055-4FCD-8778-166A1ED4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29531-FBA0-2092-CF66-94A89CF1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B174C-4197-8F0F-5E65-6947EED51067}"/>
              </a:ext>
            </a:extLst>
          </p:cNvPr>
          <p:cNvSpPr txBox="1"/>
          <p:nvPr/>
        </p:nvSpPr>
        <p:spPr>
          <a:xfrm>
            <a:off x="839788" y="719693"/>
            <a:ext cx="2022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Capacitor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48893-B188-8A32-8403-3DFD18F52174}"/>
              </a:ext>
            </a:extLst>
          </p:cNvPr>
          <p:cNvSpPr txBox="1"/>
          <p:nvPr/>
        </p:nvSpPr>
        <p:spPr>
          <a:xfrm>
            <a:off x="6096000" y="719693"/>
            <a:ext cx="162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Diode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1" name="그림 10" descr="빨래집게이(가) 표시된 사진&#10;&#10;중간 신뢰도로 자동 생성된 설명">
            <a:extLst>
              <a:ext uri="{FF2B5EF4-FFF2-40B4-BE49-F238E27FC236}">
                <a16:creationId xmlns:a16="http://schemas.microsoft.com/office/drawing/2014/main" id="{3099E1F9-4E96-A0D0-BB18-3C914325A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1" t="22673" r="12936" b="33252"/>
          <a:stretch/>
        </p:blipFill>
        <p:spPr>
          <a:xfrm>
            <a:off x="793511" y="1972573"/>
            <a:ext cx="1328588" cy="1060865"/>
          </a:xfrm>
          <a:prstGeom prst="rect">
            <a:avLst/>
          </a:prstGeom>
        </p:spPr>
      </p:pic>
      <p:pic>
        <p:nvPicPr>
          <p:cNvPr id="12" name="그림 11" descr="튜브, 다이오드이(가) 표시된 사진&#10;&#10;자동 생성된 설명">
            <a:extLst>
              <a:ext uri="{FF2B5EF4-FFF2-40B4-BE49-F238E27FC236}">
                <a16:creationId xmlns:a16="http://schemas.microsoft.com/office/drawing/2014/main" id="{16D6A9D5-8B45-54CB-6057-BF19AD2B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381" y="2432477"/>
            <a:ext cx="1228320" cy="749285"/>
          </a:xfrm>
          <a:prstGeom prst="rect">
            <a:avLst/>
          </a:prstGeom>
        </p:spPr>
      </p:pic>
      <p:pic>
        <p:nvPicPr>
          <p:cNvPr id="13" name="그림 개체 틀 25">
            <a:extLst>
              <a:ext uri="{FF2B5EF4-FFF2-40B4-BE49-F238E27FC236}">
                <a16:creationId xmlns:a16="http://schemas.microsoft.com/office/drawing/2014/main" id="{9F1629F3-DEFF-DD94-5AAD-66F0308986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5" r="545"/>
          <a:stretch>
            <a:fillRect/>
          </a:stretch>
        </p:blipFill>
        <p:spPr>
          <a:xfrm>
            <a:off x="2958761" y="1162999"/>
            <a:ext cx="939560" cy="939560"/>
          </a:xfrm>
          <a:prstGeom prst="rect">
            <a:avLst/>
          </a:prstGeom>
        </p:spPr>
      </p:pic>
      <p:pic>
        <p:nvPicPr>
          <p:cNvPr id="14" name="그림 13" descr="빨래집게이(가) 표시된 사진&#10;&#10;중간 신뢰도로 자동 생성된 설명">
            <a:extLst>
              <a:ext uri="{FF2B5EF4-FFF2-40B4-BE49-F238E27FC236}">
                <a16:creationId xmlns:a16="http://schemas.microsoft.com/office/drawing/2014/main" id="{B057BA5A-8BF9-7C87-71DF-63573F7F5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10" y="483146"/>
            <a:ext cx="1228320" cy="19881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7F7B01-65F5-3AD3-1F84-9A48319F3BEC}"/>
              </a:ext>
            </a:extLst>
          </p:cNvPr>
          <p:cNvSpPr txBox="1"/>
          <p:nvPr/>
        </p:nvSpPr>
        <p:spPr>
          <a:xfrm>
            <a:off x="800435" y="3383822"/>
            <a:ext cx="52562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effectLst/>
                <a:latin typeface="Söhne"/>
              </a:rPr>
              <a:t>Capacitor</a:t>
            </a:r>
            <a:r>
              <a:rPr lang="ko-KR" altLang="en-US" sz="1400" b="0" i="0" dirty="0">
                <a:effectLst/>
                <a:latin typeface="Söhne"/>
              </a:rPr>
              <a:t>의 기능</a:t>
            </a:r>
            <a:r>
              <a:rPr lang="en-US" altLang="ko-KR" sz="1400" b="0" i="0" dirty="0"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전기 에너지 축전 및 저장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전압을 일시적으로 유지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전류의 흐름 제어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전압 안정화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회로에서 필터링</a:t>
            </a:r>
            <a:r>
              <a:rPr lang="en-US" altLang="ko-KR" sz="1400" b="0" i="0" dirty="0">
                <a:effectLst/>
                <a:latin typeface="Söhne"/>
              </a:rPr>
              <a:t>, </a:t>
            </a:r>
            <a:r>
              <a:rPr lang="ko-KR" altLang="en-US" sz="1400" b="0" i="0" dirty="0">
                <a:effectLst/>
                <a:latin typeface="Söhne"/>
              </a:rPr>
              <a:t>결합</a:t>
            </a:r>
            <a:r>
              <a:rPr lang="en-US" altLang="ko-KR" sz="1400" b="0" i="0" dirty="0">
                <a:effectLst/>
                <a:latin typeface="Söhne"/>
              </a:rPr>
              <a:t>, </a:t>
            </a:r>
            <a:r>
              <a:rPr lang="ko-KR" altLang="en-US" sz="1400" b="0" i="0" dirty="0">
                <a:effectLst/>
                <a:latin typeface="Söhne"/>
              </a:rPr>
              <a:t>차단 등 다양한 용도로 활용</a:t>
            </a:r>
          </a:p>
          <a:p>
            <a:endParaRPr lang="ko-KR" altLang="en-US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F8AF7-4C01-F0F0-C018-7E7529C97559}"/>
              </a:ext>
            </a:extLst>
          </p:cNvPr>
          <p:cNvSpPr txBox="1"/>
          <p:nvPr/>
        </p:nvSpPr>
        <p:spPr>
          <a:xfrm>
            <a:off x="822110" y="3060169"/>
            <a:ext cx="15645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전해</a:t>
            </a:r>
            <a:r>
              <a:rPr lang="en-US" altLang="ko-KR" sz="1050" dirty="0"/>
              <a:t>Capacitor</a:t>
            </a:r>
            <a:r>
              <a:rPr lang="ko-KR" altLang="en-US" sz="1050" dirty="0"/>
              <a:t> </a:t>
            </a:r>
            <a:r>
              <a:rPr lang="en-US" altLang="ko-KR" sz="1050" dirty="0"/>
              <a:t>2.2uf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FA2921-A4D4-07A1-0BA8-44ADA67D027C}"/>
              </a:ext>
            </a:extLst>
          </p:cNvPr>
          <p:cNvSpPr txBox="1"/>
          <p:nvPr/>
        </p:nvSpPr>
        <p:spPr>
          <a:xfrm>
            <a:off x="956094" y="1893705"/>
            <a:ext cx="16347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전해</a:t>
            </a:r>
            <a:r>
              <a:rPr lang="en-US" altLang="ko-KR" sz="1050" dirty="0"/>
              <a:t>Capacitor 47uf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1F6012-BD9C-6FBD-3754-B75F8F5C1C0B}"/>
              </a:ext>
            </a:extLst>
          </p:cNvPr>
          <p:cNvSpPr txBox="1"/>
          <p:nvPr/>
        </p:nvSpPr>
        <p:spPr>
          <a:xfrm>
            <a:off x="2458103" y="3116092"/>
            <a:ext cx="17170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전해</a:t>
            </a:r>
            <a:r>
              <a:rPr lang="en-US" altLang="ko-KR" sz="1050" dirty="0">
                <a:latin typeface="+mn-ea"/>
              </a:rPr>
              <a:t>Capacitor 220uf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38FDE8-C080-6ED5-E20C-6682F65EAC63}"/>
              </a:ext>
            </a:extLst>
          </p:cNvPr>
          <p:cNvSpPr txBox="1"/>
          <p:nvPr/>
        </p:nvSpPr>
        <p:spPr>
          <a:xfrm>
            <a:off x="2432649" y="2079655"/>
            <a:ext cx="17679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전해</a:t>
            </a:r>
            <a:r>
              <a:rPr lang="en-US" altLang="ko-KR" sz="1050" dirty="0"/>
              <a:t>Capacitor 1000uf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EFCEA18-DE6E-1720-59ED-7C9B6E9175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284" b="1976"/>
          <a:stretch/>
        </p:blipFill>
        <p:spPr>
          <a:xfrm>
            <a:off x="6277872" y="1933617"/>
            <a:ext cx="631886" cy="10753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E3EAE0-247D-C51E-63B5-79B9A6C7AC86}"/>
              </a:ext>
            </a:extLst>
          </p:cNvPr>
          <p:cNvSpPr txBox="1"/>
          <p:nvPr/>
        </p:nvSpPr>
        <p:spPr>
          <a:xfrm>
            <a:off x="848627" y="4811249"/>
            <a:ext cx="52385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effectLst/>
                <a:latin typeface="Söhne"/>
              </a:rPr>
              <a:t>Capacitor</a:t>
            </a:r>
            <a:r>
              <a:rPr lang="ko-KR" altLang="en-US" sz="1400" b="0" i="0" dirty="0">
                <a:effectLst/>
                <a:latin typeface="Söhne"/>
              </a:rPr>
              <a:t>의 특징</a:t>
            </a:r>
            <a:r>
              <a:rPr lang="en-US" altLang="ko-KR" sz="1400" b="0" i="0" dirty="0"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다양한 용량과 전압 등급으로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소형이면서도 안정성과 내구성이 뛰어남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긴 수명과 빠른 응답 속도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전자 기기 및 회로에서 핵심적인 부품으로 사용됨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974672-202E-E879-4ABF-C3F4B2601116}"/>
              </a:ext>
            </a:extLst>
          </p:cNvPr>
          <p:cNvSpPr txBox="1"/>
          <p:nvPr/>
        </p:nvSpPr>
        <p:spPr>
          <a:xfrm>
            <a:off x="6095999" y="3429000"/>
            <a:ext cx="52562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effectLst/>
                <a:latin typeface="+mn-ea"/>
              </a:rPr>
              <a:t>Diode</a:t>
            </a:r>
            <a:r>
              <a:rPr lang="ko-KR" altLang="en-US" sz="1400" b="0" i="0" dirty="0">
                <a:effectLst/>
                <a:latin typeface="+mn-ea"/>
              </a:rPr>
              <a:t>의 기능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전류의 단방향 흐름을 제어하여 전류를 허용하거나 차단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전류의 정류기능으로 </a:t>
            </a:r>
            <a:r>
              <a:rPr lang="ko-KR" altLang="en-US" sz="1400" b="0" i="0" dirty="0" err="1">
                <a:effectLst/>
                <a:latin typeface="+mn-ea"/>
              </a:rPr>
              <a:t>반송파</a:t>
            </a:r>
            <a:r>
              <a:rPr lang="ko-KR" altLang="en-US" sz="1400" b="0" i="0" dirty="0">
                <a:effectLst/>
                <a:latin typeface="+mn-ea"/>
              </a:rPr>
              <a:t> 제거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전압 정규화 등 다양한 용도로 사용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반도체 소자로 제작되며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저전력 소모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빠른 응답 속도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작은 크기 등 특징 제공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04E51F-F500-D793-B3AB-A9B5213C0147}"/>
              </a:ext>
            </a:extLst>
          </p:cNvPr>
          <p:cNvSpPr txBox="1"/>
          <p:nvPr/>
        </p:nvSpPr>
        <p:spPr>
          <a:xfrm>
            <a:off x="6104838" y="4895738"/>
            <a:ext cx="52385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effectLst/>
                <a:latin typeface="+mn-ea"/>
              </a:rPr>
              <a:t>Diode</a:t>
            </a:r>
            <a:r>
              <a:rPr lang="ko-KR" altLang="en-US" sz="1400" b="0" i="0" dirty="0">
                <a:effectLst/>
                <a:latin typeface="+mn-ea"/>
              </a:rPr>
              <a:t>의 특징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양방향 전류 전달 불가능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단방향 흐름만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전압 강하 손실이 적고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전압 안정화 기능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다양한 유형의 다이오드</a:t>
            </a:r>
            <a:r>
              <a:rPr lang="en-US" altLang="ko-KR" sz="1400" b="0" i="0" dirty="0">
                <a:effectLst/>
                <a:latin typeface="+mn-ea"/>
              </a:rPr>
              <a:t>(</a:t>
            </a:r>
            <a:r>
              <a:rPr lang="ko-KR" altLang="en-US" sz="1400" b="0" i="0" dirty="0">
                <a:effectLst/>
                <a:latin typeface="+mn-ea"/>
              </a:rPr>
              <a:t>정류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스위칭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발광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트랜지스터 등</a:t>
            </a:r>
            <a:r>
              <a:rPr lang="en-US" altLang="ko-KR" sz="1400" b="0" i="0" dirty="0">
                <a:effectLst/>
                <a:latin typeface="+mn-ea"/>
              </a:rPr>
              <a:t>)</a:t>
            </a:r>
            <a:r>
              <a:rPr lang="ko-KR" altLang="en-US" sz="1400" b="0" i="0" dirty="0">
                <a:effectLst/>
                <a:latin typeface="+mn-ea"/>
              </a:rPr>
              <a:t>이 존재하여 다양한 응용 분야에 활용</a:t>
            </a:r>
          </a:p>
        </p:txBody>
      </p:sp>
      <p:pic>
        <p:nvPicPr>
          <p:cNvPr id="32" name="그림 개체 틀 70" descr="차임, 찰현악기, 예술이(가) 표시된 사진&#10;&#10;자동 생성된 설명">
            <a:extLst>
              <a:ext uri="{FF2B5EF4-FFF2-40B4-BE49-F238E27FC236}">
                <a16:creationId xmlns:a16="http://schemas.microsoft.com/office/drawing/2014/main" id="{CBA34424-310A-9C11-5940-6117EF16B9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847" b="21847"/>
          <a:stretch>
            <a:fillRect/>
          </a:stretch>
        </p:blipFill>
        <p:spPr>
          <a:xfrm>
            <a:off x="7520694" y="1942131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0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1101A-E3FD-FE29-26B4-CEF06F88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432FA-82F2-5FCE-AED5-494798F4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F1077-FD80-96FF-1F65-83AEE7FB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9E041-735E-6AE9-C2CF-6DF9E4637391}"/>
              </a:ext>
            </a:extLst>
          </p:cNvPr>
          <p:cNvSpPr txBox="1"/>
          <p:nvPr/>
        </p:nvSpPr>
        <p:spPr>
          <a:xfrm>
            <a:off x="781774" y="719693"/>
            <a:ext cx="1695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IR2104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A7B27-B3F1-4C21-B265-6868148C2838}"/>
              </a:ext>
            </a:extLst>
          </p:cNvPr>
          <p:cNvSpPr txBox="1"/>
          <p:nvPr/>
        </p:nvSpPr>
        <p:spPr>
          <a:xfrm>
            <a:off x="6095036" y="741000"/>
            <a:ext cx="2058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LM2576HVT</a:t>
            </a:r>
          </a:p>
        </p:txBody>
      </p:sp>
      <p:pic>
        <p:nvPicPr>
          <p:cNvPr id="11" name="그림 개체 틀 86" descr="스크린샷, 어둠, 블랙, 밤이(가) 표시된 사진&#10;&#10;자동 생성된 설명">
            <a:extLst>
              <a:ext uri="{FF2B5EF4-FFF2-40B4-BE49-F238E27FC236}">
                <a16:creationId xmlns:a16="http://schemas.microsoft.com/office/drawing/2014/main" id="{F9D123F2-5272-1903-740E-B90F20A64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9" t="30726" r="26819" b="31940"/>
          <a:stretch/>
        </p:blipFill>
        <p:spPr>
          <a:xfrm>
            <a:off x="901862" y="1511518"/>
            <a:ext cx="1186618" cy="1236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2AD9BC-6B8B-B107-3269-A2B710843E21}"/>
              </a:ext>
            </a:extLst>
          </p:cNvPr>
          <p:cNvSpPr txBox="1"/>
          <p:nvPr/>
        </p:nvSpPr>
        <p:spPr>
          <a:xfrm>
            <a:off x="838200" y="3429000"/>
            <a:ext cx="525683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dirty="0">
                <a:effectLst/>
                <a:latin typeface="+mn-ea"/>
              </a:rPr>
              <a:t>기능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고효율 스위칭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>
                <a:effectLst/>
                <a:latin typeface="+mn-ea"/>
              </a:rPr>
              <a:t>빠른 </a:t>
            </a:r>
            <a:r>
              <a:rPr lang="ko-KR" altLang="en-US" sz="1400" b="0" i="0" dirty="0" err="1">
                <a:effectLst/>
                <a:latin typeface="+mn-ea"/>
              </a:rPr>
              <a:t>스위칭과</a:t>
            </a:r>
            <a:r>
              <a:rPr lang="ko-KR" altLang="en-US" sz="1400" b="0" i="0" dirty="0">
                <a:effectLst/>
                <a:latin typeface="+mn-ea"/>
              </a:rPr>
              <a:t> 정확한 타이밍 제어로 전력 변환 효율을 향상시킵니다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로직 레벨 입력 제어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 err="1">
                <a:effectLst/>
                <a:latin typeface="+mn-ea"/>
              </a:rPr>
              <a:t>저전압</a:t>
            </a:r>
            <a:r>
              <a:rPr lang="ko-KR" altLang="en-US" sz="1400" b="0" i="0" dirty="0">
                <a:effectLst/>
                <a:latin typeface="+mn-ea"/>
              </a:rPr>
              <a:t> 로직 레벨에서 쉽게 제어할 수 있도록 입력 신호를 지원합니다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algn="l"/>
            <a:r>
              <a:rPr lang="ko-KR" altLang="en-US" sz="1400" b="0" i="0" dirty="0">
                <a:effectLst/>
                <a:latin typeface="+mn-ea"/>
              </a:rPr>
              <a:t>특징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듀얼 인버터 드라이버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>
                <a:effectLst/>
                <a:latin typeface="+mn-ea"/>
              </a:rPr>
              <a:t>두 개의 </a:t>
            </a:r>
            <a:r>
              <a:rPr lang="en-US" altLang="ko-KR" sz="1400" b="0" i="0" dirty="0">
                <a:effectLst/>
                <a:latin typeface="+mn-ea"/>
              </a:rPr>
              <a:t>MOSFET </a:t>
            </a:r>
            <a:r>
              <a:rPr lang="ko-KR" altLang="en-US" sz="1400" b="0" i="0" dirty="0">
                <a:effectLst/>
                <a:latin typeface="+mn-ea"/>
              </a:rPr>
              <a:t>브리지를 제어할 수 있는 듀얼 드라이버가 내장되어 있습니다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고전압 허용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>
                <a:effectLst/>
                <a:latin typeface="+mn-ea"/>
              </a:rPr>
              <a:t>다양한 전력 애플리케이션에서 사용할 수 있도록 높은 전압 허용 범위를 갖고 있습니다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</p:txBody>
      </p:sp>
      <p:pic>
        <p:nvPicPr>
          <p:cNvPr id="14" name="그림 13" descr="스크린샷, 블랙, 예술, 디자인이(가) 표시된 사진&#10;&#10;자동 생성된 설명">
            <a:extLst>
              <a:ext uri="{FF2B5EF4-FFF2-40B4-BE49-F238E27FC236}">
                <a16:creationId xmlns:a16="http://schemas.microsoft.com/office/drawing/2014/main" id="{92B05637-AB3E-3AC3-E578-8D9797CEA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4051" r="8222" b="28525"/>
          <a:stretch/>
        </p:blipFill>
        <p:spPr>
          <a:xfrm>
            <a:off x="6161260" y="1583477"/>
            <a:ext cx="1509226" cy="1092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7B3844-C0FD-5E9C-73F6-A165019E6FB9}"/>
              </a:ext>
            </a:extLst>
          </p:cNvPr>
          <p:cNvSpPr txBox="1"/>
          <p:nvPr/>
        </p:nvSpPr>
        <p:spPr>
          <a:xfrm>
            <a:off x="6096964" y="3400092"/>
            <a:ext cx="52568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dirty="0">
                <a:effectLst/>
                <a:latin typeface="Söhne"/>
              </a:rPr>
              <a:t>기능</a:t>
            </a:r>
            <a:r>
              <a:rPr lang="en-US" altLang="ko-KR" sz="1400" b="0" i="0" dirty="0">
                <a:effectLst/>
                <a:latin typeface="Söhne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스텝</a:t>
            </a:r>
            <a:r>
              <a:rPr lang="en-US" altLang="ko-KR" sz="1400" b="0" i="0" dirty="0">
                <a:effectLst/>
                <a:latin typeface="Söhne"/>
              </a:rPr>
              <a:t>-</a:t>
            </a:r>
            <a:r>
              <a:rPr lang="ko-KR" altLang="en-US" sz="1400" b="0" i="0" dirty="0">
                <a:effectLst/>
                <a:latin typeface="Söhne"/>
              </a:rPr>
              <a:t>다운 전압 </a:t>
            </a:r>
            <a:r>
              <a:rPr lang="ko-KR" altLang="en-US" sz="1400" b="0" i="0" dirty="0" err="1">
                <a:effectLst/>
                <a:latin typeface="Söhne"/>
              </a:rPr>
              <a:t>레귤레이션</a:t>
            </a:r>
            <a:r>
              <a:rPr lang="en-US" altLang="ko-KR" sz="1400" b="0" i="0" dirty="0">
                <a:effectLst/>
                <a:latin typeface="Söhne"/>
              </a:rPr>
              <a:t>: </a:t>
            </a:r>
            <a:r>
              <a:rPr lang="ko-KR" altLang="en-US" sz="1400" b="0" i="0" dirty="0">
                <a:effectLst/>
                <a:latin typeface="Söhne"/>
              </a:rPr>
              <a:t>높은 입력 전압을 낮은 출력 전압으로 변환하여 안정적인 전원 공급을 제공합니다</a:t>
            </a:r>
            <a:r>
              <a:rPr lang="en-US" altLang="ko-KR" sz="1400" b="0" i="0" dirty="0">
                <a:effectLst/>
                <a:latin typeface="Söhne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effectLst/>
                <a:latin typeface="Söhne"/>
              </a:rPr>
              <a:t>고전력</a:t>
            </a:r>
            <a:r>
              <a:rPr lang="ko-KR" altLang="en-US" sz="1400" b="0" i="0" dirty="0">
                <a:effectLst/>
                <a:latin typeface="Söhne"/>
              </a:rPr>
              <a:t> 효율</a:t>
            </a:r>
            <a:r>
              <a:rPr lang="en-US" altLang="ko-KR" sz="1400" b="0" i="0" dirty="0">
                <a:effectLst/>
                <a:latin typeface="Söhne"/>
              </a:rPr>
              <a:t>: </a:t>
            </a:r>
            <a:r>
              <a:rPr lang="ko-KR" altLang="en-US" sz="1400" b="0" i="0" dirty="0">
                <a:effectLst/>
                <a:latin typeface="Söhne"/>
              </a:rPr>
              <a:t>스위칭 </a:t>
            </a:r>
            <a:r>
              <a:rPr lang="ko-KR" altLang="en-US" sz="1400" b="0" i="0" dirty="0" err="1">
                <a:effectLst/>
                <a:latin typeface="Söhne"/>
              </a:rPr>
              <a:t>레귤레이터로서</a:t>
            </a:r>
            <a:r>
              <a:rPr lang="en-US" altLang="ko-KR" sz="1400" b="0" i="0" dirty="0">
                <a:effectLst/>
                <a:latin typeface="Söhne"/>
              </a:rPr>
              <a:t>, </a:t>
            </a:r>
            <a:r>
              <a:rPr lang="ko-KR" altLang="en-US" sz="1400" b="0" i="0" dirty="0">
                <a:effectLst/>
                <a:latin typeface="Söhne"/>
              </a:rPr>
              <a:t>선형 </a:t>
            </a:r>
            <a:r>
              <a:rPr lang="ko-KR" altLang="en-US" sz="1400" b="0" i="0" dirty="0" err="1">
                <a:effectLst/>
                <a:latin typeface="Söhne"/>
              </a:rPr>
              <a:t>레귤레이터에</a:t>
            </a:r>
            <a:r>
              <a:rPr lang="ko-KR" altLang="en-US" sz="1400" b="0" i="0" dirty="0">
                <a:effectLst/>
                <a:latin typeface="Söhne"/>
              </a:rPr>
              <a:t> 비해 더 높은 전력 효율을 제공하여 발열을 줄이고 전력 손실을 최소화합니다</a:t>
            </a:r>
            <a:r>
              <a:rPr lang="en-US" altLang="ko-KR" sz="1400" b="0" i="0" dirty="0">
                <a:effectLst/>
                <a:latin typeface="Söhne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76AEB7-BB94-B84E-D5E9-4D4E77BE9978}"/>
              </a:ext>
            </a:extLst>
          </p:cNvPr>
          <p:cNvSpPr txBox="1"/>
          <p:nvPr/>
        </p:nvSpPr>
        <p:spPr>
          <a:xfrm>
            <a:off x="6095036" y="4683959"/>
            <a:ext cx="52587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dirty="0">
                <a:effectLst/>
                <a:latin typeface="+mn-ea"/>
              </a:rPr>
              <a:t>특징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effectLst/>
                <a:latin typeface="+mn-ea"/>
              </a:rPr>
              <a:t>고입력</a:t>
            </a:r>
            <a:r>
              <a:rPr lang="ko-KR" altLang="en-US" sz="1400" b="0" i="0" dirty="0">
                <a:effectLst/>
                <a:latin typeface="+mn-ea"/>
              </a:rPr>
              <a:t> 전압 범위</a:t>
            </a:r>
            <a:r>
              <a:rPr lang="en-US" altLang="ko-KR" sz="1400" b="0" i="0" dirty="0">
                <a:effectLst/>
                <a:latin typeface="+mn-ea"/>
              </a:rPr>
              <a:t>: LM2576HVT</a:t>
            </a:r>
            <a:r>
              <a:rPr lang="ko-KR" altLang="en-US" sz="1400" b="0" i="0" dirty="0">
                <a:effectLst/>
                <a:latin typeface="+mn-ea"/>
              </a:rPr>
              <a:t>는 높은 입력 전압 범위를 지원하며</a:t>
            </a:r>
            <a:r>
              <a:rPr lang="en-US" altLang="ko-KR" sz="1400" b="0" i="0" dirty="0">
                <a:effectLst/>
                <a:latin typeface="+mn-ea"/>
              </a:rPr>
              <a:t>, 60V </a:t>
            </a:r>
            <a:r>
              <a:rPr lang="ko-KR" altLang="en-US" sz="1400" b="0" i="0" dirty="0">
                <a:effectLst/>
                <a:latin typeface="+mn-ea"/>
              </a:rPr>
              <a:t>이상의 입력 전압에서도 작동할 수 있습니다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고정밀한 출력 전압 조정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>
                <a:effectLst/>
                <a:latin typeface="+mn-ea"/>
              </a:rPr>
              <a:t>정밀한 전압 조정이 가능하여 다양한 애플리케이션에 맞춰 최적의 출력 전압을 설정할 수 있습니다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17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FB086-939C-F2B3-1227-AC30A5113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54605F-5C4F-683D-E5AF-2422B6F8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477FA-CFFD-289D-B516-01131789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개체 틀 61" descr="어둠, 블랙, 밤, 빛이(가) 표시된 사진&#10;&#10;자동 생성된 설명">
            <a:extLst>
              <a:ext uri="{FF2B5EF4-FFF2-40B4-BE49-F238E27FC236}">
                <a16:creationId xmlns:a16="http://schemas.microsoft.com/office/drawing/2014/main" id="{6DA84AA6-9E2F-A5DD-AB9A-FCF5CF5F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47" b="21847"/>
          <a:stretch>
            <a:fillRect/>
          </a:stretch>
        </p:blipFill>
        <p:spPr>
          <a:xfrm>
            <a:off x="1009870" y="1621669"/>
            <a:ext cx="1362069" cy="1362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19402C-EB77-18A1-41B1-C094A0C14CDA}"/>
              </a:ext>
            </a:extLst>
          </p:cNvPr>
          <p:cNvSpPr txBox="1"/>
          <p:nvPr/>
        </p:nvSpPr>
        <p:spPr>
          <a:xfrm>
            <a:off x="839788" y="723240"/>
            <a:ext cx="1945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73" dirty="0">
                <a:latin typeface="+mn-ea"/>
              </a:rPr>
              <a:t>Potentiometer</a:t>
            </a:r>
            <a:endParaRPr lang="ko-KR" altLang="en-US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C7A00-2E71-04C3-5AD5-F9A436818C5D}"/>
              </a:ext>
            </a:extLst>
          </p:cNvPr>
          <p:cNvSpPr txBox="1"/>
          <p:nvPr/>
        </p:nvSpPr>
        <p:spPr>
          <a:xfrm>
            <a:off x="838201" y="3448210"/>
            <a:ext cx="5257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dirty="0">
                <a:effectLst/>
                <a:latin typeface="+mn-ea"/>
              </a:rPr>
              <a:t>기능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가변 저항 제어</a:t>
            </a:r>
            <a:r>
              <a:rPr lang="en-US" altLang="ko-KR" sz="1400" b="0" i="0" dirty="0">
                <a:effectLst/>
                <a:latin typeface="+mn-ea"/>
              </a:rPr>
              <a:t>: potentiometer</a:t>
            </a:r>
            <a:r>
              <a:rPr lang="ko-KR" altLang="en-US" sz="1400" b="0" i="0" dirty="0">
                <a:effectLst/>
                <a:latin typeface="+mn-ea"/>
              </a:rPr>
              <a:t>는 회전 또는 슬라이딩을 통해 </a:t>
            </a:r>
            <a:r>
              <a:rPr lang="ko-KR" altLang="en-US" sz="1400" b="0" i="0" dirty="0" err="1">
                <a:effectLst/>
                <a:latin typeface="+mn-ea"/>
              </a:rPr>
              <a:t>저항값을</a:t>
            </a:r>
            <a:r>
              <a:rPr lang="ko-KR" altLang="en-US" sz="1400" b="0" i="0" dirty="0">
                <a:effectLst/>
                <a:latin typeface="+mn-ea"/>
              </a:rPr>
              <a:t> 변화시킬 수 </a:t>
            </a:r>
            <a:r>
              <a:rPr lang="ko-KR" altLang="en-US" sz="1400" dirty="0">
                <a:latin typeface="+mn-ea"/>
              </a:rPr>
              <a:t>있고</a:t>
            </a:r>
            <a:r>
              <a:rPr lang="en-US" altLang="ko-KR" sz="1400" dirty="0">
                <a:latin typeface="+mn-ea"/>
              </a:rPr>
              <a:t>,</a:t>
            </a:r>
            <a:r>
              <a:rPr lang="en-US" altLang="ko-KR" sz="1400" b="0" i="0" dirty="0">
                <a:effectLst/>
                <a:latin typeface="+mn-ea"/>
              </a:rPr>
              <a:t> </a:t>
            </a:r>
            <a:r>
              <a:rPr lang="ko-KR" altLang="en-US" sz="1400" b="0" i="0" dirty="0">
                <a:effectLst/>
                <a:latin typeface="+mn-ea"/>
              </a:rPr>
              <a:t>이를 통해 회로의 전압이나 전류를 원하는 수준으로 조절할 수 있습니다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회로의 정확한 조정</a:t>
            </a:r>
            <a:r>
              <a:rPr lang="en-US" altLang="ko-KR" sz="1400" b="0" i="0" dirty="0">
                <a:effectLst/>
                <a:latin typeface="+mn-ea"/>
              </a:rPr>
              <a:t>: potentiometer </a:t>
            </a:r>
            <a:r>
              <a:rPr lang="ko-KR" altLang="en-US" sz="1400" b="0" i="0" dirty="0">
                <a:effectLst/>
                <a:latin typeface="+mn-ea"/>
              </a:rPr>
              <a:t>는 미세한 저항 변화를 가능하게 해주므로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회로의 출력이나 기능을 정확하게 조정할 수 있습니다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algn="l"/>
            <a:r>
              <a:rPr lang="ko-KR" altLang="en-US" sz="1400" b="0" i="0" dirty="0">
                <a:effectLst/>
                <a:latin typeface="+mn-ea"/>
              </a:rPr>
              <a:t>특징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다양한 타입과 크기</a:t>
            </a:r>
            <a:r>
              <a:rPr lang="en-US" altLang="ko-KR" sz="1400" b="0" i="0" dirty="0">
                <a:effectLst/>
                <a:latin typeface="+mn-ea"/>
              </a:rPr>
              <a:t>: potentiometer </a:t>
            </a:r>
            <a:r>
              <a:rPr lang="ko-KR" altLang="en-US" sz="1400" b="0" i="0" dirty="0">
                <a:effectLst/>
                <a:latin typeface="+mn-ea"/>
              </a:rPr>
              <a:t>는 회전형과 슬라이딩형 등 다양한 형태로 제공되며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필요에 따라 다양한 크기와 </a:t>
            </a:r>
            <a:r>
              <a:rPr lang="ko-KR" altLang="en-US" sz="1400" b="0" i="0" dirty="0" err="1">
                <a:effectLst/>
                <a:latin typeface="+mn-ea"/>
              </a:rPr>
              <a:t>저항값을</a:t>
            </a:r>
            <a:r>
              <a:rPr lang="ko-KR" altLang="en-US" sz="1400" b="0" i="0" dirty="0">
                <a:effectLst/>
                <a:latin typeface="+mn-ea"/>
              </a:rPr>
              <a:t> 선택할 수 있습니다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신뢰성과 내구성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>
                <a:effectLst/>
                <a:latin typeface="+mn-ea"/>
              </a:rPr>
              <a:t>품질이 좋은 </a:t>
            </a:r>
            <a:r>
              <a:rPr lang="en-US" altLang="ko-KR" sz="1400" b="0" i="0" dirty="0">
                <a:effectLst/>
                <a:latin typeface="+mn-ea"/>
              </a:rPr>
              <a:t>potentiometer </a:t>
            </a:r>
            <a:r>
              <a:rPr lang="ko-KR" altLang="en-US" sz="1400" b="0" i="0" dirty="0">
                <a:effectLst/>
                <a:latin typeface="+mn-ea"/>
              </a:rPr>
              <a:t>는 장기간에 걸쳐 정확한 저항 값을 유지하며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물리적 충격이나 환경적인 변화에도 안정성을 유지합니다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32FE6-1D99-B893-53AE-734D627A11AD}"/>
              </a:ext>
            </a:extLst>
          </p:cNvPr>
          <p:cNvSpPr txBox="1"/>
          <p:nvPr/>
        </p:nvSpPr>
        <p:spPr>
          <a:xfrm>
            <a:off x="6096000" y="723240"/>
            <a:ext cx="2594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Crystal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Oscillator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4" name="그림 13" descr="팬, 금속, 주방용품이(가) 표시된 사진&#10;&#10;자동 생성된 설명">
            <a:extLst>
              <a:ext uri="{FF2B5EF4-FFF2-40B4-BE49-F238E27FC236}">
                <a16:creationId xmlns:a16="http://schemas.microsoft.com/office/drawing/2014/main" id="{BD11D615-FD17-D592-C84C-E93AC8E2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800" y="1832846"/>
            <a:ext cx="1258288" cy="9397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C44EA1-0585-6E79-A954-13968F579C37}"/>
              </a:ext>
            </a:extLst>
          </p:cNvPr>
          <p:cNvSpPr txBox="1"/>
          <p:nvPr/>
        </p:nvSpPr>
        <p:spPr>
          <a:xfrm>
            <a:off x="6096000" y="3426106"/>
            <a:ext cx="536376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dirty="0">
                <a:effectLst/>
                <a:latin typeface="+mn-ea"/>
              </a:rPr>
              <a:t>기능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정확한 주파수 발생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en-US" altLang="ko-KR" sz="1400" dirty="0">
                <a:latin typeface="+mj-ea"/>
                <a:ea typeface="+mj-ea"/>
              </a:rPr>
              <a:t>Crystal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Oscillator</a:t>
            </a:r>
            <a:r>
              <a:rPr lang="ko-KR" altLang="en-US" sz="1400" b="0" i="0" dirty="0">
                <a:effectLst/>
                <a:latin typeface="+mn-ea"/>
              </a:rPr>
              <a:t>는 크리스탈의 정확한 고유 공진 주파수를 이용하여 안정적인 시계 신호를 생성합니다</a:t>
            </a:r>
            <a:r>
              <a:rPr lang="en-US" altLang="ko-KR" sz="1400" b="0" i="0" dirty="0">
                <a:effectLst/>
                <a:latin typeface="+mn-ea"/>
              </a:rPr>
              <a:t>. </a:t>
            </a:r>
            <a:r>
              <a:rPr lang="ko-KR" altLang="en-US" sz="1400" b="0" i="0" dirty="0">
                <a:effectLst/>
                <a:latin typeface="+mn-ea"/>
              </a:rPr>
              <a:t>이로 인해 시스템이 정확한 타이밍으로 동작하게 됩니다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높은 주파수 안정성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>
                <a:effectLst/>
                <a:latin typeface="+mn-ea"/>
              </a:rPr>
              <a:t>크리스탈은 온도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고도 등의 환경 변화에 상대적으로 민감하지 않아서 주파수의 안정성이 뛰어납니다</a:t>
            </a:r>
            <a:r>
              <a:rPr lang="en-US" altLang="ko-KR" sz="1400" b="0" i="0" dirty="0">
                <a:effectLst/>
                <a:latin typeface="+mn-ea"/>
              </a:rPr>
              <a:t>. </a:t>
            </a:r>
            <a:r>
              <a:rPr lang="ko-KR" altLang="en-US" sz="1400" b="0" i="0" dirty="0">
                <a:effectLst/>
                <a:latin typeface="+mn-ea"/>
              </a:rPr>
              <a:t>따라서 긴 시간 동안 일정한 주파수를 유지할 수 있습니다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algn="l"/>
            <a:r>
              <a:rPr lang="ko-KR" altLang="en-US" sz="1400" b="0" i="0" dirty="0">
                <a:effectLst/>
                <a:latin typeface="+mn-ea"/>
              </a:rPr>
              <a:t>특징</a:t>
            </a:r>
            <a:r>
              <a:rPr lang="en-US" altLang="ko-KR" sz="1400" b="0" i="0" dirty="0">
                <a:effectLst/>
                <a:latin typeface="+mn-ea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소형 및 저전력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en-US" altLang="ko-KR" sz="1400" dirty="0">
                <a:latin typeface="+mj-ea"/>
                <a:ea typeface="+mj-ea"/>
              </a:rPr>
              <a:t>Crystal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Oscillator</a:t>
            </a:r>
            <a:r>
              <a:rPr lang="ko-KR" altLang="en-US" sz="1400" b="0" i="0" dirty="0">
                <a:effectLst/>
                <a:latin typeface="+mn-ea"/>
              </a:rPr>
              <a:t>는 소형으로 제작 가능하며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저전력 운영이 가능하여 배터리 구동 기기나 이동식 장치 등에 적합합니다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+mn-ea"/>
              </a:rPr>
              <a:t>시스템 호환성</a:t>
            </a:r>
            <a:r>
              <a:rPr lang="en-US" altLang="ko-KR" sz="1400" b="0" i="0" dirty="0">
                <a:effectLst/>
                <a:latin typeface="+mn-ea"/>
              </a:rPr>
              <a:t>: </a:t>
            </a:r>
            <a:r>
              <a:rPr lang="ko-KR" altLang="en-US" sz="1400" b="0" i="0" dirty="0">
                <a:effectLst/>
                <a:latin typeface="+mn-ea"/>
              </a:rPr>
              <a:t>다양한 논리 패밀리 및 시스템에 적용 가능하며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다양한 크기와 패키지로 제공되어 설계자들이 용이하게 사용할 수 있습니다</a:t>
            </a:r>
            <a:r>
              <a:rPr lang="en-US" altLang="ko-KR" sz="1400" b="0" i="0" dirty="0"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1055278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fcc8f8d7-4747-4d63-8291-5cd6130eb8e8" xsi:nil="true"/>
    <_activity xmlns="fcc8f8d7-4747-4d63-8291-5cd6130eb8e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B912172591F464386FD4D788C69C5FC" ma:contentTypeVersion="9" ma:contentTypeDescription="새 문서를 만듭니다." ma:contentTypeScope="" ma:versionID="81dde2acf8734857de81687b6570403a">
  <xsd:schema xmlns:xsd="http://www.w3.org/2001/XMLSchema" xmlns:xs="http://www.w3.org/2001/XMLSchema" xmlns:p="http://schemas.microsoft.com/office/2006/metadata/properties" xmlns:ns3="fcc8f8d7-4747-4d63-8291-5cd6130eb8e8" xmlns:ns4="3f586c2f-5121-426c-8a6e-8a8348707699" targetNamespace="http://schemas.microsoft.com/office/2006/metadata/properties" ma:root="true" ma:fieldsID="3a11ad1daab3453ec004dbc1dc8acbad" ns3:_="" ns4:_="">
    <xsd:import namespace="fcc8f8d7-4747-4d63-8291-5cd6130eb8e8"/>
    <xsd:import namespace="3f586c2f-5121-426c-8a6e-8a83487076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8f8d7-4747-4d63-8291-5cd6130eb8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86c2f-5121-426c-8a6e-8a834870769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fcc8f8d7-4747-4d63-8291-5cd6130eb8e8"/>
    <ds:schemaRef ds:uri="3f586c2f-5121-426c-8a6e-8a8348707699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6F5997-8A6B-4E62-BBE7-513458ECC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8f8d7-4747-4d63-8291-5cd6130eb8e8"/>
    <ds:schemaRef ds:uri="3f586c2f-5121-426c-8a6e-8a8348707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미니멀한 영업 프레젠테이션</Template>
  <TotalTime>337</TotalTime>
  <Words>905</Words>
  <Application>Microsoft Office PowerPoint</Application>
  <PresentationFormat>와이드스크린</PresentationFormat>
  <Paragraphs>133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Apple SD Gothic Neo</vt:lpstr>
      <vt:lpstr>Söhne</vt:lpstr>
      <vt:lpstr>맑은 고딕</vt:lpstr>
      <vt:lpstr>Arial</vt:lpstr>
      <vt:lpstr>Tenorite</vt:lpstr>
      <vt:lpstr>모노라인</vt:lpstr>
      <vt:lpstr>BLDC 모터 제어기 회로도 </vt:lpstr>
      <vt:lpstr>목차</vt:lpstr>
      <vt:lpstr>BLDC 모터부품리스트 </vt:lpstr>
      <vt:lpstr>BLDC 모터부품리스트 </vt:lpstr>
      <vt:lpstr>BLDC 모터부품리스트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BOM</vt:lpstr>
      <vt:lpstr>BLDC 모터 제어기 회로도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BLDC 모터 제어기 회로도 </dc:title>
  <dc:creator>박중현</dc:creator>
  <cp:lastModifiedBy>박중현</cp:lastModifiedBy>
  <cp:revision>3</cp:revision>
  <dcterms:created xsi:type="dcterms:W3CDTF">2023-07-11T00:33:23Z</dcterms:created>
  <dcterms:modified xsi:type="dcterms:W3CDTF">2023-07-24T00:54:27Z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0x0101006B912172591F464386FD4D788C69C5FC</vt:lpwstr>
  </property>
</Properties>
</file>